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sldIdLst>
    <p:sldId id="256" r:id="rId2"/>
    <p:sldId id="258" r:id="rId3"/>
    <p:sldId id="257"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snapToObjects="1">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EFEFA-72FD-4D70-B62D-BE83A7EB348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A7A0D0A-B9D5-4C1C-A250-E3B36E0D55B7}">
      <dgm:prSet/>
      <dgm:spPr/>
      <dgm:t>
        <a:bodyPr/>
        <a:lstStyle/>
        <a:p>
          <a:pPr>
            <a:lnSpc>
              <a:spcPct val="100000"/>
            </a:lnSpc>
            <a:defRPr cap="all"/>
          </a:pPr>
          <a:r>
            <a:rPr lang="en-US" dirty="0"/>
            <a:t>Introduction</a:t>
          </a:r>
        </a:p>
      </dgm:t>
    </dgm:pt>
    <dgm:pt modelId="{C3AA1352-0C34-4589-8109-1206F90ED45C}" type="parTrans" cxnId="{2B916D62-CFE1-4591-93E3-EE8A89AFEC76}">
      <dgm:prSet/>
      <dgm:spPr/>
      <dgm:t>
        <a:bodyPr/>
        <a:lstStyle/>
        <a:p>
          <a:endParaRPr lang="en-US"/>
        </a:p>
      </dgm:t>
    </dgm:pt>
    <dgm:pt modelId="{99E4C8AA-3FE7-4653-85CB-38FEBE03BEAC}" type="sibTrans" cxnId="{2B916D62-CFE1-4591-93E3-EE8A89AFEC76}">
      <dgm:prSet/>
      <dgm:spPr/>
      <dgm:t>
        <a:bodyPr/>
        <a:lstStyle/>
        <a:p>
          <a:endParaRPr lang="en-US"/>
        </a:p>
      </dgm:t>
    </dgm:pt>
    <dgm:pt modelId="{7012EE12-9368-4BBE-9DF1-80C1C154D14B}">
      <dgm:prSet/>
      <dgm:spPr/>
      <dgm:t>
        <a:bodyPr/>
        <a:lstStyle/>
        <a:p>
          <a:pPr>
            <a:lnSpc>
              <a:spcPct val="100000"/>
            </a:lnSpc>
            <a:defRPr cap="all"/>
          </a:pPr>
          <a:r>
            <a:rPr lang="en-US"/>
            <a:t>Data Acquisition</a:t>
          </a:r>
        </a:p>
      </dgm:t>
    </dgm:pt>
    <dgm:pt modelId="{D491170D-639B-48A0-803A-BDE00BFFE133}" type="parTrans" cxnId="{32D9C92E-3C71-4710-B2E6-AA7BA804882E}">
      <dgm:prSet/>
      <dgm:spPr/>
      <dgm:t>
        <a:bodyPr/>
        <a:lstStyle/>
        <a:p>
          <a:endParaRPr lang="en-US"/>
        </a:p>
      </dgm:t>
    </dgm:pt>
    <dgm:pt modelId="{A1A52A60-91ED-463F-AD44-33D7677D1433}" type="sibTrans" cxnId="{32D9C92E-3C71-4710-B2E6-AA7BA804882E}">
      <dgm:prSet/>
      <dgm:spPr/>
      <dgm:t>
        <a:bodyPr/>
        <a:lstStyle/>
        <a:p>
          <a:endParaRPr lang="en-US"/>
        </a:p>
      </dgm:t>
    </dgm:pt>
    <dgm:pt modelId="{A9250775-201C-4549-9E59-0AC6FBD98E3D}">
      <dgm:prSet/>
      <dgm:spPr/>
      <dgm:t>
        <a:bodyPr/>
        <a:lstStyle/>
        <a:p>
          <a:pPr>
            <a:lnSpc>
              <a:spcPct val="100000"/>
            </a:lnSpc>
            <a:defRPr cap="all"/>
          </a:pPr>
          <a:r>
            <a:rPr lang="en-US" dirty="0"/>
            <a:t>K-Means Clustering</a:t>
          </a:r>
        </a:p>
      </dgm:t>
    </dgm:pt>
    <dgm:pt modelId="{92D09DAC-BD5F-4E32-945B-3D96CDF98A8E}" type="parTrans" cxnId="{971733B8-A9D2-40E9-9F93-AF2FC3884BAB}">
      <dgm:prSet/>
      <dgm:spPr/>
      <dgm:t>
        <a:bodyPr/>
        <a:lstStyle/>
        <a:p>
          <a:endParaRPr lang="en-US"/>
        </a:p>
      </dgm:t>
    </dgm:pt>
    <dgm:pt modelId="{CAB343AC-294D-4D8D-8565-05E2900C5091}" type="sibTrans" cxnId="{971733B8-A9D2-40E9-9F93-AF2FC3884BAB}">
      <dgm:prSet/>
      <dgm:spPr/>
      <dgm:t>
        <a:bodyPr/>
        <a:lstStyle/>
        <a:p>
          <a:endParaRPr lang="en-US"/>
        </a:p>
      </dgm:t>
    </dgm:pt>
    <dgm:pt modelId="{CC4D8FEC-4960-49CA-B986-A3E4E4690762}">
      <dgm:prSet/>
      <dgm:spPr/>
      <dgm:t>
        <a:bodyPr/>
        <a:lstStyle/>
        <a:p>
          <a:pPr>
            <a:lnSpc>
              <a:spcPct val="100000"/>
            </a:lnSpc>
            <a:defRPr cap="all"/>
          </a:pPr>
          <a:r>
            <a:rPr lang="en-US" dirty="0"/>
            <a:t>RESULTS</a:t>
          </a:r>
        </a:p>
      </dgm:t>
    </dgm:pt>
    <dgm:pt modelId="{5B3F81D5-991D-4027-AB1E-96C84FAE04F2}" type="parTrans" cxnId="{354C9307-DD8B-4285-B11F-0AEE50FA249C}">
      <dgm:prSet/>
      <dgm:spPr/>
      <dgm:t>
        <a:bodyPr/>
        <a:lstStyle/>
        <a:p>
          <a:endParaRPr lang="en-US"/>
        </a:p>
      </dgm:t>
    </dgm:pt>
    <dgm:pt modelId="{19B1D581-EBAE-45EB-B680-C89F5227F70F}" type="sibTrans" cxnId="{354C9307-DD8B-4285-B11F-0AEE50FA249C}">
      <dgm:prSet/>
      <dgm:spPr/>
      <dgm:t>
        <a:bodyPr/>
        <a:lstStyle/>
        <a:p>
          <a:endParaRPr lang="en-US"/>
        </a:p>
      </dgm:t>
    </dgm:pt>
    <dgm:pt modelId="{C62A6413-6B2D-4805-88C9-A17B18EFFB1C}">
      <dgm:prSet/>
      <dgm:spPr/>
      <dgm:t>
        <a:bodyPr/>
        <a:lstStyle/>
        <a:p>
          <a:pPr>
            <a:lnSpc>
              <a:spcPct val="100000"/>
            </a:lnSpc>
            <a:defRPr cap="all"/>
          </a:pPr>
          <a:r>
            <a:rPr lang="en-US" dirty="0"/>
            <a:t>Conclusion</a:t>
          </a:r>
        </a:p>
      </dgm:t>
    </dgm:pt>
    <dgm:pt modelId="{0049EBA5-F2DE-4C7D-86DE-06BA7FC51EE7}" type="parTrans" cxnId="{FAD53CAE-52D9-42DC-AAE4-86E921B7075B}">
      <dgm:prSet/>
      <dgm:spPr/>
      <dgm:t>
        <a:bodyPr/>
        <a:lstStyle/>
        <a:p>
          <a:endParaRPr lang="en-US"/>
        </a:p>
      </dgm:t>
    </dgm:pt>
    <dgm:pt modelId="{4A1194B4-92CE-4F99-AD6F-EBCF5007C269}" type="sibTrans" cxnId="{FAD53CAE-52D9-42DC-AAE4-86E921B7075B}">
      <dgm:prSet/>
      <dgm:spPr/>
      <dgm:t>
        <a:bodyPr/>
        <a:lstStyle/>
        <a:p>
          <a:endParaRPr lang="en-US"/>
        </a:p>
      </dgm:t>
    </dgm:pt>
    <dgm:pt modelId="{41DDB20A-2930-4F3D-805E-348E5401FA52}" type="pres">
      <dgm:prSet presAssocID="{B35EFEFA-72FD-4D70-B62D-BE83A7EB348D}" presName="root" presStyleCnt="0">
        <dgm:presLayoutVars>
          <dgm:dir/>
          <dgm:resizeHandles val="exact"/>
        </dgm:presLayoutVars>
      </dgm:prSet>
      <dgm:spPr/>
    </dgm:pt>
    <dgm:pt modelId="{C9A63B83-8245-4720-83AE-ED6BAF6F99AD}" type="pres">
      <dgm:prSet presAssocID="{2A7A0D0A-B9D5-4C1C-A250-E3B36E0D55B7}" presName="compNode" presStyleCnt="0"/>
      <dgm:spPr/>
    </dgm:pt>
    <dgm:pt modelId="{6126140E-7DDC-47D1-9D8C-657C9A4FC634}" type="pres">
      <dgm:prSet presAssocID="{2A7A0D0A-B9D5-4C1C-A250-E3B36E0D55B7}" presName="iconBgRect" presStyleLbl="bgShp" presStyleIdx="0" presStyleCnt="5"/>
      <dgm:spPr/>
    </dgm:pt>
    <dgm:pt modelId="{B7D3D410-4EDD-4ECD-9C60-8583F1AB7595}" type="pres">
      <dgm:prSet presAssocID="{2A7A0D0A-B9D5-4C1C-A250-E3B36E0D55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51A4E53F-059F-4F80-8C8E-428983AE6388}" type="pres">
      <dgm:prSet presAssocID="{2A7A0D0A-B9D5-4C1C-A250-E3B36E0D55B7}" presName="spaceRect" presStyleCnt="0"/>
      <dgm:spPr/>
    </dgm:pt>
    <dgm:pt modelId="{EB976597-758D-4BAE-9C8D-8F8D14663BB3}" type="pres">
      <dgm:prSet presAssocID="{2A7A0D0A-B9D5-4C1C-A250-E3B36E0D55B7}" presName="textRect" presStyleLbl="revTx" presStyleIdx="0" presStyleCnt="5">
        <dgm:presLayoutVars>
          <dgm:chMax val="1"/>
          <dgm:chPref val="1"/>
        </dgm:presLayoutVars>
      </dgm:prSet>
      <dgm:spPr/>
    </dgm:pt>
    <dgm:pt modelId="{F10F23DD-D933-4980-A936-CC4C982A90C3}" type="pres">
      <dgm:prSet presAssocID="{99E4C8AA-3FE7-4653-85CB-38FEBE03BEAC}" presName="sibTrans" presStyleCnt="0"/>
      <dgm:spPr/>
    </dgm:pt>
    <dgm:pt modelId="{597652AB-65A3-405E-A791-7B89CD6D186F}" type="pres">
      <dgm:prSet presAssocID="{7012EE12-9368-4BBE-9DF1-80C1C154D14B}" presName="compNode" presStyleCnt="0"/>
      <dgm:spPr/>
    </dgm:pt>
    <dgm:pt modelId="{0FD72620-D696-46D6-8AFF-520FC1FA7A11}" type="pres">
      <dgm:prSet presAssocID="{7012EE12-9368-4BBE-9DF1-80C1C154D14B}" presName="iconBgRect" presStyleLbl="bgShp" presStyleIdx="1" presStyleCnt="5"/>
      <dgm:spPr/>
    </dgm:pt>
    <dgm:pt modelId="{00D377D6-32C7-4FE2-96A1-68C0A77E66E4}" type="pres">
      <dgm:prSet presAssocID="{7012EE12-9368-4BBE-9DF1-80C1C154D14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Outline"/>
        </a:ext>
      </dgm:extLst>
    </dgm:pt>
    <dgm:pt modelId="{523BB618-5ED5-4674-B6B0-576F2AE6C3DF}" type="pres">
      <dgm:prSet presAssocID="{7012EE12-9368-4BBE-9DF1-80C1C154D14B}" presName="spaceRect" presStyleCnt="0"/>
      <dgm:spPr/>
    </dgm:pt>
    <dgm:pt modelId="{BDAEBFFD-A66B-4F27-AAD2-27232AAA125C}" type="pres">
      <dgm:prSet presAssocID="{7012EE12-9368-4BBE-9DF1-80C1C154D14B}" presName="textRect" presStyleLbl="revTx" presStyleIdx="1" presStyleCnt="5">
        <dgm:presLayoutVars>
          <dgm:chMax val="1"/>
          <dgm:chPref val="1"/>
        </dgm:presLayoutVars>
      </dgm:prSet>
      <dgm:spPr/>
    </dgm:pt>
    <dgm:pt modelId="{71C74E03-2235-4D36-86F5-8E40A852552B}" type="pres">
      <dgm:prSet presAssocID="{A1A52A60-91ED-463F-AD44-33D7677D1433}" presName="sibTrans" presStyleCnt="0"/>
      <dgm:spPr/>
    </dgm:pt>
    <dgm:pt modelId="{F6250333-4A7D-46F6-8903-EB970285D365}" type="pres">
      <dgm:prSet presAssocID="{A9250775-201C-4549-9E59-0AC6FBD98E3D}" presName="compNode" presStyleCnt="0"/>
      <dgm:spPr/>
    </dgm:pt>
    <dgm:pt modelId="{5744F247-8A09-47F1-99DD-990061797B8A}" type="pres">
      <dgm:prSet presAssocID="{A9250775-201C-4549-9E59-0AC6FBD98E3D}" presName="iconBgRect" presStyleLbl="bgShp" presStyleIdx="2" presStyleCnt="5"/>
      <dgm:spPr/>
    </dgm:pt>
    <dgm:pt modelId="{0BDAEC24-AC64-4C25-8173-2221BC6EB40E}" type="pres">
      <dgm:prSet presAssocID="{A9250775-201C-4549-9E59-0AC6FBD98E3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93A9E473-FA7F-45CD-B733-16B76B2E4B01}" type="pres">
      <dgm:prSet presAssocID="{A9250775-201C-4549-9E59-0AC6FBD98E3D}" presName="spaceRect" presStyleCnt="0"/>
      <dgm:spPr/>
    </dgm:pt>
    <dgm:pt modelId="{4B63664D-7093-4511-9EF6-CC3578806781}" type="pres">
      <dgm:prSet presAssocID="{A9250775-201C-4549-9E59-0AC6FBD98E3D}" presName="textRect" presStyleLbl="revTx" presStyleIdx="2" presStyleCnt="5">
        <dgm:presLayoutVars>
          <dgm:chMax val="1"/>
          <dgm:chPref val="1"/>
        </dgm:presLayoutVars>
      </dgm:prSet>
      <dgm:spPr/>
    </dgm:pt>
    <dgm:pt modelId="{C6FFF603-7DAF-46BC-8A69-1AF5A8A11F48}" type="pres">
      <dgm:prSet presAssocID="{CAB343AC-294D-4D8D-8565-05E2900C5091}" presName="sibTrans" presStyleCnt="0"/>
      <dgm:spPr/>
    </dgm:pt>
    <dgm:pt modelId="{1908D412-488F-4E1C-AB16-E4A14BE94F13}" type="pres">
      <dgm:prSet presAssocID="{CC4D8FEC-4960-49CA-B986-A3E4E4690762}" presName="compNode" presStyleCnt="0"/>
      <dgm:spPr/>
    </dgm:pt>
    <dgm:pt modelId="{F3D22AC3-5E4C-4841-9B36-4167FBA179D0}" type="pres">
      <dgm:prSet presAssocID="{CC4D8FEC-4960-49CA-B986-A3E4E4690762}" presName="iconBgRect" presStyleLbl="bgShp" presStyleIdx="3" presStyleCnt="5"/>
      <dgm:spPr/>
    </dgm:pt>
    <dgm:pt modelId="{C4818C94-8281-4BFB-A34A-D8FA41CEE732}" type="pres">
      <dgm:prSet presAssocID="{CC4D8FEC-4960-49CA-B986-A3E4E46907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dit"/>
        </a:ext>
      </dgm:extLst>
    </dgm:pt>
    <dgm:pt modelId="{77429F13-B9EF-439C-8518-894EB48E4F93}" type="pres">
      <dgm:prSet presAssocID="{CC4D8FEC-4960-49CA-B986-A3E4E4690762}" presName="spaceRect" presStyleCnt="0"/>
      <dgm:spPr/>
    </dgm:pt>
    <dgm:pt modelId="{C225D119-44D1-48E7-B934-0731A5B102A5}" type="pres">
      <dgm:prSet presAssocID="{CC4D8FEC-4960-49CA-B986-A3E4E4690762}" presName="textRect" presStyleLbl="revTx" presStyleIdx="3" presStyleCnt="5">
        <dgm:presLayoutVars>
          <dgm:chMax val="1"/>
          <dgm:chPref val="1"/>
        </dgm:presLayoutVars>
      </dgm:prSet>
      <dgm:spPr/>
    </dgm:pt>
    <dgm:pt modelId="{BA610163-CA2A-4C26-ACAA-B44935B3867E}" type="pres">
      <dgm:prSet presAssocID="{19B1D581-EBAE-45EB-B680-C89F5227F70F}" presName="sibTrans" presStyleCnt="0"/>
      <dgm:spPr/>
    </dgm:pt>
    <dgm:pt modelId="{64D8A456-549E-4F84-8C50-DF26734535F4}" type="pres">
      <dgm:prSet presAssocID="{C62A6413-6B2D-4805-88C9-A17B18EFFB1C}" presName="compNode" presStyleCnt="0"/>
      <dgm:spPr/>
    </dgm:pt>
    <dgm:pt modelId="{8F7466FE-4528-4437-BDC7-29B7C3082F4F}" type="pres">
      <dgm:prSet presAssocID="{C62A6413-6B2D-4805-88C9-A17B18EFFB1C}" presName="iconBgRect" presStyleLbl="bgShp" presStyleIdx="4" presStyleCnt="5"/>
      <dgm:spPr/>
    </dgm:pt>
    <dgm:pt modelId="{31351D21-9DBF-4677-B009-A885A265BAF0}" type="pres">
      <dgm:prSet presAssocID="{C62A6413-6B2D-4805-88C9-A17B18EFFB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E704DD92-1197-4EBA-ADAE-968FD48061AA}" type="pres">
      <dgm:prSet presAssocID="{C62A6413-6B2D-4805-88C9-A17B18EFFB1C}" presName="spaceRect" presStyleCnt="0"/>
      <dgm:spPr/>
    </dgm:pt>
    <dgm:pt modelId="{710AD483-9653-4461-89CA-774ABEDBAED2}" type="pres">
      <dgm:prSet presAssocID="{C62A6413-6B2D-4805-88C9-A17B18EFFB1C}" presName="textRect" presStyleLbl="revTx" presStyleIdx="4" presStyleCnt="5">
        <dgm:presLayoutVars>
          <dgm:chMax val="1"/>
          <dgm:chPref val="1"/>
        </dgm:presLayoutVars>
      </dgm:prSet>
      <dgm:spPr/>
    </dgm:pt>
  </dgm:ptLst>
  <dgm:cxnLst>
    <dgm:cxn modelId="{354C9307-DD8B-4285-B11F-0AEE50FA249C}" srcId="{B35EFEFA-72FD-4D70-B62D-BE83A7EB348D}" destId="{CC4D8FEC-4960-49CA-B986-A3E4E4690762}" srcOrd="3" destOrd="0" parTransId="{5B3F81D5-991D-4027-AB1E-96C84FAE04F2}" sibTransId="{19B1D581-EBAE-45EB-B680-C89F5227F70F}"/>
    <dgm:cxn modelId="{9755962C-CE60-7D4E-A392-D3BEC755A32E}" type="presOf" srcId="{A9250775-201C-4549-9E59-0AC6FBD98E3D}" destId="{4B63664D-7093-4511-9EF6-CC3578806781}" srcOrd="0" destOrd="0" presId="urn:microsoft.com/office/officeart/2018/5/layout/IconCircleLabelList"/>
    <dgm:cxn modelId="{32D9C92E-3C71-4710-B2E6-AA7BA804882E}" srcId="{B35EFEFA-72FD-4D70-B62D-BE83A7EB348D}" destId="{7012EE12-9368-4BBE-9DF1-80C1C154D14B}" srcOrd="1" destOrd="0" parTransId="{D491170D-639B-48A0-803A-BDE00BFFE133}" sibTransId="{A1A52A60-91ED-463F-AD44-33D7677D1433}"/>
    <dgm:cxn modelId="{18E03F4E-1F69-2D4F-BF24-2FE2290C81DA}" type="presOf" srcId="{C62A6413-6B2D-4805-88C9-A17B18EFFB1C}" destId="{710AD483-9653-4461-89CA-774ABEDBAED2}" srcOrd="0" destOrd="0" presId="urn:microsoft.com/office/officeart/2018/5/layout/IconCircleLabelList"/>
    <dgm:cxn modelId="{2B916D62-CFE1-4591-93E3-EE8A89AFEC76}" srcId="{B35EFEFA-72FD-4D70-B62D-BE83A7EB348D}" destId="{2A7A0D0A-B9D5-4C1C-A250-E3B36E0D55B7}" srcOrd="0" destOrd="0" parTransId="{C3AA1352-0C34-4589-8109-1206F90ED45C}" sibTransId="{99E4C8AA-3FE7-4653-85CB-38FEBE03BEAC}"/>
    <dgm:cxn modelId="{36298968-CF38-497A-8BC6-DF333D395668}" type="presOf" srcId="{B35EFEFA-72FD-4D70-B62D-BE83A7EB348D}" destId="{41DDB20A-2930-4F3D-805E-348E5401FA52}" srcOrd="0" destOrd="0" presId="urn:microsoft.com/office/officeart/2018/5/layout/IconCircleLabelList"/>
    <dgm:cxn modelId="{E1FBAC6F-BF93-6044-A66D-EB4227A74DA6}" type="presOf" srcId="{CC4D8FEC-4960-49CA-B986-A3E4E4690762}" destId="{C225D119-44D1-48E7-B934-0731A5B102A5}" srcOrd="0" destOrd="0" presId="urn:microsoft.com/office/officeart/2018/5/layout/IconCircleLabelList"/>
    <dgm:cxn modelId="{5260CD73-4122-CE48-AED8-C9BCDFBF986C}" type="presOf" srcId="{7012EE12-9368-4BBE-9DF1-80C1C154D14B}" destId="{BDAEBFFD-A66B-4F27-AAD2-27232AAA125C}" srcOrd="0" destOrd="0" presId="urn:microsoft.com/office/officeart/2018/5/layout/IconCircleLabelList"/>
    <dgm:cxn modelId="{E07B3B9A-ACD3-364B-A209-4FD48E339CC1}" type="presOf" srcId="{2A7A0D0A-B9D5-4C1C-A250-E3B36E0D55B7}" destId="{EB976597-758D-4BAE-9C8D-8F8D14663BB3}" srcOrd="0" destOrd="0" presId="urn:microsoft.com/office/officeart/2018/5/layout/IconCircleLabelList"/>
    <dgm:cxn modelId="{FAD53CAE-52D9-42DC-AAE4-86E921B7075B}" srcId="{B35EFEFA-72FD-4D70-B62D-BE83A7EB348D}" destId="{C62A6413-6B2D-4805-88C9-A17B18EFFB1C}" srcOrd="4" destOrd="0" parTransId="{0049EBA5-F2DE-4C7D-86DE-06BA7FC51EE7}" sibTransId="{4A1194B4-92CE-4F99-AD6F-EBCF5007C269}"/>
    <dgm:cxn modelId="{971733B8-A9D2-40E9-9F93-AF2FC3884BAB}" srcId="{B35EFEFA-72FD-4D70-B62D-BE83A7EB348D}" destId="{A9250775-201C-4549-9E59-0AC6FBD98E3D}" srcOrd="2" destOrd="0" parTransId="{92D09DAC-BD5F-4E32-945B-3D96CDF98A8E}" sibTransId="{CAB343AC-294D-4D8D-8565-05E2900C5091}"/>
    <dgm:cxn modelId="{3F0B0C70-D509-664E-ABD0-093E0E70A6C7}" type="presParOf" srcId="{41DDB20A-2930-4F3D-805E-348E5401FA52}" destId="{C9A63B83-8245-4720-83AE-ED6BAF6F99AD}" srcOrd="0" destOrd="0" presId="urn:microsoft.com/office/officeart/2018/5/layout/IconCircleLabelList"/>
    <dgm:cxn modelId="{570A77DB-9080-484E-9120-50A2BBCDEAE3}" type="presParOf" srcId="{C9A63B83-8245-4720-83AE-ED6BAF6F99AD}" destId="{6126140E-7DDC-47D1-9D8C-657C9A4FC634}" srcOrd="0" destOrd="0" presId="urn:microsoft.com/office/officeart/2018/5/layout/IconCircleLabelList"/>
    <dgm:cxn modelId="{56018621-6A8C-A844-A968-B1E8DA0EDEC8}" type="presParOf" srcId="{C9A63B83-8245-4720-83AE-ED6BAF6F99AD}" destId="{B7D3D410-4EDD-4ECD-9C60-8583F1AB7595}" srcOrd="1" destOrd="0" presId="urn:microsoft.com/office/officeart/2018/5/layout/IconCircleLabelList"/>
    <dgm:cxn modelId="{EC68979B-85F8-E549-BA53-63835ED4DD9B}" type="presParOf" srcId="{C9A63B83-8245-4720-83AE-ED6BAF6F99AD}" destId="{51A4E53F-059F-4F80-8C8E-428983AE6388}" srcOrd="2" destOrd="0" presId="urn:microsoft.com/office/officeart/2018/5/layout/IconCircleLabelList"/>
    <dgm:cxn modelId="{E2FF3619-B6E1-E542-A99B-5B209AE637C0}" type="presParOf" srcId="{C9A63B83-8245-4720-83AE-ED6BAF6F99AD}" destId="{EB976597-758D-4BAE-9C8D-8F8D14663BB3}" srcOrd="3" destOrd="0" presId="urn:microsoft.com/office/officeart/2018/5/layout/IconCircleLabelList"/>
    <dgm:cxn modelId="{80AF676A-E861-D044-92D6-B5B607371A09}" type="presParOf" srcId="{41DDB20A-2930-4F3D-805E-348E5401FA52}" destId="{F10F23DD-D933-4980-A936-CC4C982A90C3}" srcOrd="1" destOrd="0" presId="urn:microsoft.com/office/officeart/2018/5/layout/IconCircleLabelList"/>
    <dgm:cxn modelId="{9DCEDF7C-7901-FD49-B0E6-25E1F679C167}" type="presParOf" srcId="{41DDB20A-2930-4F3D-805E-348E5401FA52}" destId="{597652AB-65A3-405E-A791-7B89CD6D186F}" srcOrd="2" destOrd="0" presId="urn:microsoft.com/office/officeart/2018/5/layout/IconCircleLabelList"/>
    <dgm:cxn modelId="{675E5CC9-E4DE-5C4B-A0D1-478B3A64BC01}" type="presParOf" srcId="{597652AB-65A3-405E-A791-7B89CD6D186F}" destId="{0FD72620-D696-46D6-8AFF-520FC1FA7A11}" srcOrd="0" destOrd="0" presId="urn:microsoft.com/office/officeart/2018/5/layout/IconCircleLabelList"/>
    <dgm:cxn modelId="{8E09DC91-48D2-194E-A7A9-2C7F62F2132F}" type="presParOf" srcId="{597652AB-65A3-405E-A791-7B89CD6D186F}" destId="{00D377D6-32C7-4FE2-96A1-68C0A77E66E4}" srcOrd="1" destOrd="0" presId="urn:microsoft.com/office/officeart/2018/5/layout/IconCircleLabelList"/>
    <dgm:cxn modelId="{220FBF9E-F11E-1A40-AF39-82044AF2A9C0}" type="presParOf" srcId="{597652AB-65A3-405E-A791-7B89CD6D186F}" destId="{523BB618-5ED5-4674-B6B0-576F2AE6C3DF}" srcOrd="2" destOrd="0" presId="urn:microsoft.com/office/officeart/2018/5/layout/IconCircleLabelList"/>
    <dgm:cxn modelId="{D9E23516-110A-E047-BDFB-A91ADD429F82}" type="presParOf" srcId="{597652AB-65A3-405E-A791-7B89CD6D186F}" destId="{BDAEBFFD-A66B-4F27-AAD2-27232AAA125C}" srcOrd="3" destOrd="0" presId="urn:microsoft.com/office/officeart/2018/5/layout/IconCircleLabelList"/>
    <dgm:cxn modelId="{998C028E-13AE-024C-A5AB-A9EE7045E365}" type="presParOf" srcId="{41DDB20A-2930-4F3D-805E-348E5401FA52}" destId="{71C74E03-2235-4D36-86F5-8E40A852552B}" srcOrd="3" destOrd="0" presId="urn:microsoft.com/office/officeart/2018/5/layout/IconCircleLabelList"/>
    <dgm:cxn modelId="{9B8783A7-777B-8D43-8DFD-AF05D28ADE84}" type="presParOf" srcId="{41DDB20A-2930-4F3D-805E-348E5401FA52}" destId="{F6250333-4A7D-46F6-8903-EB970285D365}" srcOrd="4" destOrd="0" presId="urn:microsoft.com/office/officeart/2018/5/layout/IconCircleLabelList"/>
    <dgm:cxn modelId="{548A0DCF-83BE-7341-AE09-EBE648ECDC23}" type="presParOf" srcId="{F6250333-4A7D-46F6-8903-EB970285D365}" destId="{5744F247-8A09-47F1-99DD-990061797B8A}" srcOrd="0" destOrd="0" presId="urn:microsoft.com/office/officeart/2018/5/layout/IconCircleLabelList"/>
    <dgm:cxn modelId="{837ECE2D-A02C-8D4B-95E7-D31859179048}" type="presParOf" srcId="{F6250333-4A7D-46F6-8903-EB970285D365}" destId="{0BDAEC24-AC64-4C25-8173-2221BC6EB40E}" srcOrd="1" destOrd="0" presId="urn:microsoft.com/office/officeart/2018/5/layout/IconCircleLabelList"/>
    <dgm:cxn modelId="{CD4EBD67-B0D1-C74F-AFED-4D2FB0174926}" type="presParOf" srcId="{F6250333-4A7D-46F6-8903-EB970285D365}" destId="{93A9E473-FA7F-45CD-B733-16B76B2E4B01}" srcOrd="2" destOrd="0" presId="urn:microsoft.com/office/officeart/2018/5/layout/IconCircleLabelList"/>
    <dgm:cxn modelId="{C9B97CF3-F9EB-8C4F-B629-29CBB94B56D9}" type="presParOf" srcId="{F6250333-4A7D-46F6-8903-EB970285D365}" destId="{4B63664D-7093-4511-9EF6-CC3578806781}" srcOrd="3" destOrd="0" presId="urn:microsoft.com/office/officeart/2018/5/layout/IconCircleLabelList"/>
    <dgm:cxn modelId="{775853DE-7693-D644-A396-FDE570289ECA}" type="presParOf" srcId="{41DDB20A-2930-4F3D-805E-348E5401FA52}" destId="{C6FFF603-7DAF-46BC-8A69-1AF5A8A11F48}" srcOrd="5" destOrd="0" presId="urn:microsoft.com/office/officeart/2018/5/layout/IconCircleLabelList"/>
    <dgm:cxn modelId="{0BD53F8D-2971-3A48-AC6E-D897EEFBF3A1}" type="presParOf" srcId="{41DDB20A-2930-4F3D-805E-348E5401FA52}" destId="{1908D412-488F-4E1C-AB16-E4A14BE94F13}" srcOrd="6" destOrd="0" presId="urn:microsoft.com/office/officeart/2018/5/layout/IconCircleLabelList"/>
    <dgm:cxn modelId="{EE195A24-7007-EC4A-862C-E6E2C67AA134}" type="presParOf" srcId="{1908D412-488F-4E1C-AB16-E4A14BE94F13}" destId="{F3D22AC3-5E4C-4841-9B36-4167FBA179D0}" srcOrd="0" destOrd="0" presId="urn:microsoft.com/office/officeart/2018/5/layout/IconCircleLabelList"/>
    <dgm:cxn modelId="{70A1F7F6-2770-764C-B07D-D1FAABCC0389}" type="presParOf" srcId="{1908D412-488F-4E1C-AB16-E4A14BE94F13}" destId="{C4818C94-8281-4BFB-A34A-D8FA41CEE732}" srcOrd="1" destOrd="0" presId="urn:microsoft.com/office/officeart/2018/5/layout/IconCircleLabelList"/>
    <dgm:cxn modelId="{6ED3E309-5DC8-B949-8481-4CE9D323B703}" type="presParOf" srcId="{1908D412-488F-4E1C-AB16-E4A14BE94F13}" destId="{77429F13-B9EF-439C-8518-894EB48E4F93}" srcOrd="2" destOrd="0" presId="urn:microsoft.com/office/officeart/2018/5/layout/IconCircleLabelList"/>
    <dgm:cxn modelId="{6D316551-3682-654F-AF95-FB813E839D18}" type="presParOf" srcId="{1908D412-488F-4E1C-AB16-E4A14BE94F13}" destId="{C225D119-44D1-48E7-B934-0731A5B102A5}" srcOrd="3" destOrd="0" presId="urn:microsoft.com/office/officeart/2018/5/layout/IconCircleLabelList"/>
    <dgm:cxn modelId="{190C0C96-8A73-B046-A707-5C171968D951}" type="presParOf" srcId="{41DDB20A-2930-4F3D-805E-348E5401FA52}" destId="{BA610163-CA2A-4C26-ACAA-B44935B3867E}" srcOrd="7" destOrd="0" presId="urn:microsoft.com/office/officeart/2018/5/layout/IconCircleLabelList"/>
    <dgm:cxn modelId="{BA5A2214-E63E-8C43-9896-C1552539AFE5}" type="presParOf" srcId="{41DDB20A-2930-4F3D-805E-348E5401FA52}" destId="{64D8A456-549E-4F84-8C50-DF26734535F4}" srcOrd="8" destOrd="0" presId="urn:microsoft.com/office/officeart/2018/5/layout/IconCircleLabelList"/>
    <dgm:cxn modelId="{226C6AAC-5F6A-134E-857F-B35CBCAD253A}" type="presParOf" srcId="{64D8A456-549E-4F84-8C50-DF26734535F4}" destId="{8F7466FE-4528-4437-BDC7-29B7C3082F4F}" srcOrd="0" destOrd="0" presId="urn:microsoft.com/office/officeart/2018/5/layout/IconCircleLabelList"/>
    <dgm:cxn modelId="{CD2140E2-5130-B04B-A707-DCE4B158928D}" type="presParOf" srcId="{64D8A456-549E-4F84-8C50-DF26734535F4}" destId="{31351D21-9DBF-4677-B009-A885A265BAF0}" srcOrd="1" destOrd="0" presId="urn:microsoft.com/office/officeart/2018/5/layout/IconCircleLabelList"/>
    <dgm:cxn modelId="{DFEF0439-6657-2A45-A74C-597B493E803A}" type="presParOf" srcId="{64D8A456-549E-4F84-8C50-DF26734535F4}" destId="{E704DD92-1197-4EBA-ADAE-968FD48061AA}" srcOrd="2" destOrd="0" presId="urn:microsoft.com/office/officeart/2018/5/layout/IconCircleLabelList"/>
    <dgm:cxn modelId="{97AD26D0-10C2-0142-8E8C-237BA7A6C96D}" type="presParOf" srcId="{64D8A456-549E-4F84-8C50-DF26734535F4}" destId="{710AD483-9653-4461-89CA-774ABEDBAED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6140E-7DDC-47D1-9D8C-657C9A4FC634}">
      <dsp:nvSpPr>
        <dsp:cNvPr id="0" name=""/>
        <dsp:cNvSpPr/>
      </dsp:nvSpPr>
      <dsp:spPr>
        <a:xfrm>
          <a:off x="342011" y="651686"/>
          <a:ext cx="1059398" cy="10593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3D410-4EDD-4ECD-9C60-8583F1AB7595}">
      <dsp:nvSpPr>
        <dsp:cNvPr id="0" name=""/>
        <dsp:cNvSpPr/>
      </dsp:nvSpPr>
      <dsp:spPr>
        <a:xfrm>
          <a:off x="567785"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976597-758D-4BAE-9C8D-8F8D14663BB3}">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Introduction</a:t>
          </a:r>
        </a:p>
      </dsp:txBody>
      <dsp:txXfrm>
        <a:off x="3351" y="2041061"/>
        <a:ext cx="1736718" cy="694687"/>
      </dsp:txXfrm>
    </dsp:sp>
    <dsp:sp modelId="{0FD72620-D696-46D6-8AFF-520FC1FA7A11}">
      <dsp:nvSpPr>
        <dsp:cNvPr id="0" name=""/>
        <dsp:cNvSpPr/>
      </dsp:nvSpPr>
      <dsp:spPr>
        <a:xfrm>
          <a:off x="2382656" y="651686"/>
          <a:ext cx="1059398" cy="10593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377D6-32C7-4FE2-96A1-68C0A77E66E4}">
      <dsp:nvSpPr>
        <dsp:cNvPr id="0" name=""/>
        <dsp:cNvSpPr/>
      </dsp:nvSpPr>
      <dsp:spPr>
        <a:xfrm>
          <a:off x="2608429"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AEBFFD-A66B-4F27-AAD2-27232AAA125C}">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Data Acquisition</a:t>
          </a:r>
        </a:p>
      </dsp:txBody>
      <dsp:txXfrm>
        <a:off x="2043996" y="2041061"/>
        <a:ext cx="1736718" cy="694687"/>
      </dsp:txXfrm>
    </dsp:sp>
    <dsp:sp modelId="{5744F247-8A09-47F1-99DD-990061797B8A}">
      <dsp:nvSpPr>
        <dsp:cNvPr id="0" name=""/>
        <dsp:cNvSpPr/>
      </dsp:nvSpPr>
      <dsp:spPr>
        <a:xfrm>
          <a:off x="4423300" y="651686"/>
          <a:ext cx="1059398" cy="10593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DAEC24-AC64-4C25-8173-2221BC6EB40E}">
      <dsp:nvSpPr>
        <dsp:cNvPr id="0" name=""/>
        <dsp:cNvSpPr/>
      </dsp:nvSpPr>
      <dsp:spPr>
        <a:xfrm>
          <a:off x="4649074"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63664D-7093-4511-9EF6-CC3578806781}">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K-Means Clustering</a:t>
          </a:r>
        </a:p>
      </dsp:txBody>
      <dsp:txXfrm>
        <a:off x="4084640" y="2041061"/>
        <a:ext cx="1736718" cy="694687"/>
      </dsp:txXfrm>
    </dsp:sp>
    <dsp:sp modelId="{F3D22AC3-5E4C-4841-9B36-4167FBA179D0}">
      <dsp:nvSpPr>
        <dsp:cNvPr id="0" name=""/>
        <dsp:cNvSpPr/>
      </dsp:nvSpPr>
      <dsp:spPr>
        <a:xfrm>
          <a:off x="6463945" y="651686"/>
          <a:ext cx="1059398" cy="10593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18C94-8281-4BFB-A34A-D8FA41CEE732}">
      <dsp:nvSpPr>
        <dsp:cNvPr id="0" name=""/>
        <dsp:cNvSpPr/>
      </dsp:nvSpPr>
      <dsp:spPr>
        <a:xfrm>
          <a:off x="6689718"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25D119-44D1-48E7-B934-0731A5B102A5}">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RESULTS</a:t>
          </a:r>
        </a:p>
      </dsp:txBody>
      <dsp:txXfrm>
        <a:off x="6125285" y="2041061"/>
        <a:ext cx="1736718" cy="694687"/>
      </dsp:txXfrm>
    </dsp:sp>
    <dsp:sp modelId="{8F7466FE-4528-4437-BDC7-29B7C3082F4F}">
      <dsp:nvSpPr>
        <dsp:cNvPr id="0" name=""/>
        <dsp:cNvSpPr/>
      </dsp:nvSpPr>
      <dsp:spPr>
        <a:xfrm>
          <a:off x="8504589" y="651686"/>
          <a:ext cx="1059398" cy="105939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51D21-9DBF-4677-B009-A885A265BAF0}">
      <dsp:nvSpPr>
        <dsp:cNvPr id="0" name=""/>
        <dsp:cNvSpPr/>
      </dsp:nvSpPr>
      <dsp:spPr>
        <a:xfrm>
          <a:off x="8730363" y="877460"/>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0AD483-9653-4461-89CA-774ABEDBAED2}">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Conclusion</a:t>
          </a:r>
        </a:p>
      </dsp:txBody>
      <dsp:txXfrm>
        <a:off x="8165929" y="2041061"/>
        <a:ext cx="1736718" cy="69468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6/28/19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0372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6/28/19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200325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687640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05035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0360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418314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22970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053057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957594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85415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175154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6/28/19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075194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6/28/19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1212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6/28/19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946722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6/28/19</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934656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6/28/19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75495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6FA2B21-3FCD-4721-B95C-427943F61125}" type="datetime1">
              <a:rPr lang="en-US" smtClean="0"/>
              <a:t>6/28/19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130368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6FA2B21-3FCD-4721-B95C-427943F61125}" type="datetime1">
              <a:rPr lang="en-US" smtClean="0"/>
              <a:t>6/28/19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32830280"/>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stat.go.jp/en/dbview?sid=0000010209" TargetMode="External"/><Relationship Id="rId2" Type="http://schemas.openxmlformats.org/officeDocument/2006/relationships/hyperlink" Target="https://simplemaps.com/data/jp-citie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e-stat.go.jp/en/dbview?sid=0000010209"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92FD-17D5-3748-8131-ACCF723AF441}"/>
              </a:ext>
            </a:extLst>
          </p:cNvPr>
          <p:cNvSpPr>
            <a:spLocks noGrp="1"/>
          </p:cNvSpPr>
          <p:nvPr>
            <p:ph type="ctrTitle"/>
          </p:nvPr>
        </p:nvSpPr>
        <p:spPr>
          <a:xfrm>
            <a:off x="1751012" y="4363271"/>
            <a:ext cx="8676222" cy="1066801"/>
          </a:xfrm>
        </p:spPr>
        <p:txBody>
          <a:bodyPr>
            <a:normAutofit/>
          </a:bodyPr>
          <a:lstStyle/>
          <a:p>
            <a:pPr>
              <a:lnSpc>
                <a:spcPct val="90000"/>
              </a:lnSpc>
            </a:pPr>
            <a:r>
              <a:rPr lang="en-US" sz="2300" u="sng" dirty="0"/>
              <a:t>Applied Data Science Capstone:</a:t>
            </a:r>
            <a:br>
              <a:rPr lang="en-US" sz="2300" dirty="0"/>
            </a:br>
            <a:r>
              <a:rPr lang="en-US" sz="2300" b="1" i="1" dirty="0"/>
              <a:t>Major Japanese Cities and Access to Healthcare </a:t>
            </a:r>
            <a:br>
              <a:rPr lang="en-US" sz="2300" b="1" dirty="0"/>
            </a:br>
            <a:endParaRPr lang="en-US" sz="2300" dirty="0"/>
          </a:p>
        </p:txBody>
      </p:sp>
      <p:sp>
        <p:nvSpPr>
          <p:cNvPr id="3" name="Subtitle 2">
            <a:extLst>
              <a:ext uri="{FF2B5EF4-FFF2-40B4-BE49-F238E27FC236}">
                <a16:creationId xmlns:a16="http://schemas.microsoft.com/office/drawing/2014/main" id="{2BC5ECF7-00F5-9C43-803D-CC7BB146C564}"/>
              </a:ext>
            </a:extLst>
          </p:cNvPr>
          <p:cNvSpPr>
            <a:spLocks noGrp="1"/>
          </p:cNvSpPr>
          <p:nvPr>
            <p:ph type="subTitle" idx="1"/>
          </p:nvPr>
        </p:nvSpPr>
        <p:spPr>
          <a:xfrm>
            <a:off x="1751012" y="5516211"/>
            <a:ext cx="8676222" cy="722243"/>
          </a:xfrm>
        </p:spPr>
        <p:txBody>
          <a:bodyPr>
            <a:normAutofit/>
          </a:bodyPr>
          <a:lstStyle/>
          <a:p>
            <a:pPr>
              <a:spcAft>
                <a:spcPts val="600"/>
              </a:spcAft>
            </a:pPr>
            <a:r>
              <a:rPr lang="en-US"/>
              <a:t>Kordell Mitchell </a:t>
            </a:r>
            <a:r>
              <a:rPr lang="en-US" err="1"/>
              <a:t>Bernaldez</a:t>
            </a:r>
            <a:r>
              <a:rPr lang="en-US"/>
              <a:t> Tan</a:t>
            </a:r>
          </a:p>
        </p:txBody>
      </p:sp>
      <p:pic>
        <p:nvPicPr>
          <p:cNvPr id="4" name="Picture 3">
            <a:extLst>
              <a:ext uri="{FF2B5EF4-FFF2-40B4-BE49-F238E27FC236}">
                <a16:creationId xmlns:a16="http://schemas.microsoft.com/office/drawing/2014/main" id="{5D46FAD5-9198-4432-AA95-0C3E05A15C6D}"/>
              </a:ext>
            </a:extLst>
          </p:cNvPr>
          <p:cNvPicPr>
            <a:picLocks noChangeAspect="1"/>
          </p:cNvPicPr>
          <p:nvPr/>
        </p:nvPicPr>
        <p:blipFill rotWithShape="1">
          <a:blip r:embed="rId3"/>
          <a:srcRect t="13363" b="24318"/>
          <a:stretch/>
        </p:blipFill>
        <p:spPr>
          <a:xfrm>
            <a:off x="20" y="10"/>
            <a:ext cx="12191980" cy="4273816"/>
          </a:xfrm>
          <a:prstGeom prst="rect">
            <a:avLst/>
          </a:prstGeom>
        </p:spPr>
      </p:pic>
    </p:spTree>
    <p:extLst>
      <p:ext uri="{BB962C8B-B14F-4D97-AF65-F5344CB8AC3E}">
        <p14:creationId xmlns:p14="http://schemas.microsoft.com/office/powerpoint/2010/main" val="2839612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9FB62-2F9C-134E-9F8E-FD7D9635604F}"/>
              </a:ext>
            </a:extLst>
          </p:cNvPr>
          <p:cNvSpPr>
            <a:spLocks noGrp="1"/>
          </p:cNvSpPr>
          <p:nvPr>
            <p:ph type="title"/>
          </p:nvPr>
        </p:nvSpPr>
        <p:spPr>
          <a:xfrm>
            <a:off x="1141413" y="609600"/>
            <a:ext cx="9905998" cy="1468582"/>
          </a:xfrm>
        </p:spPr>
        <p:txBody>
          <a:bodyPr>
            <a:normAutofit/>
          </a:bodyPr>
          <a:lstStyle/>
          <a:p>
            <a:r>
              <a:rPr lang="en-US" u="sng" dirty="0"/>
              <a:t>Table of Contents</a:t>
            </a:r>
          </a:p>
        </p:txBody>
      </p:sp>
      <p:graphicFrame>
        <p:nvGraphicFramePr>
          <p:cNvPr id="5" name="Content Placeholder 2">
            <a:extLst>
              <a:ext uri="{FF2B5EF4-FFF2-40B4-BE49-F238E27FC236}">
                <a16:creationId xmlns:a16="http://schemas.microsoft.com/office/drawing/2014/main" id="{23D5D672-DEB1-411D-8279-1715F444B597}"/>
              </a:ext>
            </a:extLst>
          </p:cNvPr>
          <p:cNvGraphicFramePr>
            <a:graphicFrameLocks noGrp="1"/>
          </p:cNvGraphicFramePr>
          <p:nvPr>
            <p:ph idx="1"/>
            <p:extLst>
              <p:ext uri="{D42A27DB-BD31-4B8C-83A1-F6EECF244321}">
                <p14:modId xmlns:p14="http://schemas.microsoft.com/office/powerpoint/2010/main" val="305175509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2007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42407-4014-6F4D-B152-CCDD75B77202}"/>
              </a:ext>
            </a:extLst>
          </p:cNvPr>
          <p:cNvSpPr>
            <a:spLocks noGrp="1"/>
          </p:cNvSpPr>
          <p:nvPr>
            <p:ph type="title"/>
          </p:nvPr>
        </p:nvSpPr>
        <p:spPr/>
        <p:txBody>
          <a:bodyPr/>
          <a:lstStyle/>
          <a:p>
            <a:r>
              <a:rPr lang="en-US" u="sng" dirty="0"/>
              <a:t>Introduction</a:t>
            </a:r>
          </a:p>
        </p:txBody>
      </p:sp>
      <p:sp>
        <p:nvSpPr>
          <p:cNvPr id="3" name="Content Placeholder 2">
            <a:extLst>
              <a:ext uri="{FF2B5EF4-FFF2-40B4-BE49-F238E27FC236}">
                <a16:creationId xmlns:a16="http://schemas.microsoft.com/office/drawing/2014/main" id="{1E20B11C-E261-754B-9D90-AF7E46ED4B70}"/>
              </a:ext>
            </a:extLst>
          </p:cNvPr>
          <p:cNvSpPr>
            <a:spLocks noGrp="1"/>
          </p:cNvSpPr>
          <p:nvPr>
            <p:ph idx="1"/>
          </p:nvPr>
        </p:nvSpPr>
        <p:spPr/>
        <p:txBody>
          <a:bodyPr/>
          <a:lstStyle/>
          <a:p>
            <a:r>
              <a:rPr lang="en-US" dirty="0"/>
              <a:t>Japan is currently seeing an expanding population as life expectancy rates increase [1]</a:t>
            </a:r>
          </a:p>
          <a:p>
            <a:r>
              <a:rPr lang="en-US" dirty="0"/>
              <a:t>As all citizens are required to have the state health insurance, the government of japan should analyze the distribution of healthcare facilities to organize these respective distributions; optimization of the amount and location of certain types of healthcare facilities would be a more efficient mode of investment in citizen healthcare [2]</a:t>
            </a:r>
          </a:p>
          <a:p>
            <a:endParaRPr lang="en-US" dirty="0"/>
          </a:p>
        </p:txBody>
      </p:sp>
    </p:spTree>
    <p:extLst>
      <p:ext uri="{BB962C8B-B14F-4D97-AF65-F5344CB8AC3E}">
        <p14:creationId xmlns:p14="http://schemas.microsoft.com/office/powerpoint/2010/main" val="41154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04BB-A94D-2140-813C-8D2D685B2B8A}"/>
              </a:ext>
            </a:extLst>
          </p:cNvPr>
          <p:cNvSpPr>
            <a:spLocks noGrp="1"/>
          </p:cNvSpPr>
          <p:nvPr>
            <p:ph type="title"/>
          </p:nvPr>
        </p:nvSpPr>
        <p:spPr/>
        <p:txBody>
          <a:bodyPr/>
          <a:lstStyle/>
          <a:p>
            <a:r>
              <a:rPr lang="en-US" u="sng" dirty="0"/>
              <a:t>Data Acquisition</a:t>
            </a:r>
          </a:p>
        </p:txBody>
      </p:sp>
      <p:sp>
        <p:nvSpPr>
          <p:cNvPr id="3" name="Content Placeholder 2">
            <a:extLst>
              <a:ext uri="{FF2B5EF4-FFF2-40B4-BE49-F238E27FC236}">
                <a16:creationId xmlns:a16="http://schemas.microsoft.com/office/drawing/2014/main" id="{65CC599D-D79E-994B-AEBC-8CF2938E0BFD}"/>
              </a:ext>
            </a:extLst>
          </p:cNvPr>
          <p:cNvSpPr>
            <a:spLocks noGrp="1"/>
          </p:cNvSpPr>
          <p:nvPr>
            <p:ph sz="half" idx="1"/>
          </p:nvPr>
        </p:nvSpPr>
        <p:spPr>
          <a:xfrm>
            <a:off x="1141412" y="2224081"/>
            <a:ext cx="4876800" cy="3124201"/>
          </a:xfrm>
        </p:spPr>
        <p:txBody>
          <a:bodyPr/>
          <a:lstStyle/>
          <a:p>
            <a:r>
              <a:rPr lang="en-US" dirty="0"/>
              <a:t>We acquire the geographical locations of the prefectures of japan from </a:t>
            </a:r>
            <a:r>
              <a:rPr lang="en-US" dirty="0" err="1">
                <a:hlinkClick r:id="rId2"/>
              </a:rPr>
              <a:t>simplemaps</a:t>
            </a:r>
            <a:endParaRPr lang="en-US" dirty="0"/>
          </a:p>
          <a:p>
            <a:r>
              <a:rPr lang="en-US" dirty="0"/>
              <a:t>Data includes the population of each city and the administration governing each city</a:t>
            </a:r>
          </a:p>
        </p:txBody>
      </p:sp>
      <p:sp>
        <p:nvSpPr>
          <p:cNvPr id="4" name="Content Placeholder 3">
            <a:extLst>
              <a:ext uri="{FF2B5EF4-FFF2-40B4-BE49-F238E27FC236}">
                <a16:creationId xmlns:a16="http://schemas.microsoft.com/office/drawing/2014/main" id="{FF9CD507-76C2-1F40-BBC0-EC3DA61522E5}"/>
              </a:ext>
            </a:extLst>
          </p:cNvPr>
          <p:cNvSpPr>
            <a:spLocks noGrp="1"/>
          </p:cNvSpPr>
          <p:nvPr>
            <p:ph sz="half" idx="2"/>
          </p:nvPr>
        </p:nvSpPr>
        <p:spPr>
          <a:xfrm>
            <a:off x="6170612" y="2224082"/>
            <a:ext cx="4876800" cy="3124200"/>
          </a:xfrm>
        </p:spPr>
        <p:txBody>
          <a:bodyPr/>
          <a:lstStyle/>
          <a:p>
            <a:r>
              <a:rPr lang="en-US" dirty="0"/>
              <a:t>IN THE SECOND PHASE OF THIS PROJECT, WE WILL SEE AN OBSERVATION OF INPATIENT AND OUTPATIENT VALUES THAT WILL HELP DESCRIBE THE RATE AT WHICH THE HEALTH CARE FACILITIES CAN PROCESS PATIENTS WITHIN EACH CITY</a:t>
            </a:r>
          </a:p>
          <a:p>
            <a:r>
              <a:rPr lang="en-US" dirty="0"/>
              <a:t>DATA IS ACQUIRED FROM </a:t>
            </a:r>
            <a:r>
              <a:rPr lang="en-US" dirty="0">
                <a:hlinkClick r:id="rId3"/>
              </a:rPr>
              <a:t>E-STAT</a:t>
            </a:r>
            <a:endParaRPr lang="en-US" dirty="0"/>
          </a:p>
        </p:txBody>
      </p:sp>
    </p:spTree>
    <p:extLst>
      <p:ext uri="{BB962C8B-B14F-4D97-AF65-F5344CB8AC3E}">
        <p14:creationId xmlns:p14="http://schemas.microsoft.com/office/powerpoint/2010/main" val="2251501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DB762-8912-7F44-944A-FD1642414877}"/>
              </a:ext>
            </a:extLst>
          </p:cNvPr>
          <p:cNvSpPr>
            <a:spLocks noGrp="1"/>
          </p:cNvSpPr>
          <p:nvPr>
            <p:ph type="title"/>
          </p:nvPr>
        </p:nvSpPr>
        <p:spPr/>
        <p:txBody>
          <a:bodyPr/>
          <a:lstStyle/>
          <a:p>
            <a:r>
              <a:rPr lang="en-US" u="sng" dirty="0"/>
              <a:t>K-MEANS CLUSTERING</a:t>
            </a:r>
          </a:p>
        </p:txBody>
      </p:sp>
      <p:sp>
        <p:nvSpPr>
          <p:cNvPr id="3" name="Text Placeholder 2">
            <a:extLst>
              <a:ext uri="{FF2B5EF4-FFF2-40B4-BE49-F238E27FC236}">
                <a16:creationId xmlns:a16="http://schemas.microsoft.com/office/drawing/2014/main" id="{A15C6BCC-068C-BE4F-BAA3-16F1E6BDB942}"/>
              </a:ext>
            </a:extLst>
          </p:cNvPr>
          <p:cNvSpPr>
            <a:spLocks noGrp="1"/>
          </p:cNvSpPr>
          <p:nvPr>
            <p:ph type="body" idx="1"/>
          </p:nvPr>
        </p:nvSpPr>
        <p:spPr>
          <a:xfrm>
            <a:off x="1159937" y="2090738"/>
            <a:ext cx="4588931" cy="576262"/>
          </a:xfrm>
        </p:spPr>
        <p:txBody>
          <a:bodyPr/>
          <a:lstStyle/>
          <a:p>
            <a:r>
              <a:rPr lang="en-US" dirty="0"/>
              <a:t>MAP OF JAPAN</a:t>
            </a:r>
          </a:p>
        </p:txBody>
      </p:sp>
      <p:pic>
        <p:nvPicPr>
          <p:cNvPr id="8" name="Content Placeholder 7">
            <a:extLst>
              <a:ext uri="{FF2B5EF4-FFF2-40B4-BE49-F238E27FC236}">
                <a16:creationId xmlns:a16="http://schemas.microsoft.com/office/drawing/2014/main" id="{64B33485-21DA-CF4E-9444-E2754FC90D12}"/>
              </a:ext>
            </a:extLst>
          </p:cNvPr>
          <p:cNvPicPr>
            <a:picLocks noGrp="1" noChangeAspect="1"/>
          </p:cNvPicPr>
          <p:nvPr>
            <p:ph sz="half" idx="2"/>
          </p:nvPr>
        </p:nvPicPr>
        <p:blipFill>
          <a:blip r:embed="rId2"/>
          <a:stretch>
            <a:fillRect/>
          </a:stretch>
        </p:blipFill>
        <p:spPr>
          <a:xfrm>
            <a:off x="316803" y="2869406"/>
            <a:ext cx="5585073" cy="3378994"/>
          </a:xfrm>
        </p:spPr>
      </p:pic>
      <p:sp>
        <p:nvSpPr>
          <p:cNvPr id="5" name="Text Placeholder 4">
            <a:extLst>
              <a:ext uri="{FF2B5EF4-FFF2-40B4-BE49-F238E27FC236}">
                <a16:creationId xmlns:a16="http://schemas.microsoft.com/office/drawing/2014/main" id="{64C4E12E-DDD4-8043-AF28-2AA3DBB5467C}"/>
              </a:ext>
            </a:extLst>
          </p:cNvPr>
          <p:cNvSpPr>
            <a:spLocks noGrp="1"/>
          </p:cNvSpPr>
          <p:nvPr>
            <p:ph type="body" sz="quarter" idx="3"/>
          </p:nvPr>
        </p:nvSpPr>
        <p:spPr>
          <a:xfrm>
            <a:off x="6427783" y="2090738"/>
            <a:ext cx="4604280" cy="576262"/>
          </a:xfrm>
        </p:spPr>
        <p:txBody>
          <a:bodyPr/>
          <a:lstStyle/>
          <a:p>
            <a:r>
              <a:rPr lang="en-US" dirty="0"/>
              <a:t>MAP OF JAPAN WITH CLUSTERS</a:t>
            </a:r>
          </a:p>
        </p:txBody>
      </p:sp>
      <p:pic>
        <p:nvPicPr>
          <p:cNvPr id="10" name="Content Placeholder 9">
            <a:extLst>
              <a:ext uri="{FF2B5EF4-FFF2-40B4-BE49-F238E27FC236}">
                <a16:creationId xmlns:a16="http://schemas.microsoft.com/office/drawing/2014/main" id="{A473BDDD-FA89-EA4A-AAE6-E65FF8F3D91A}"/>
              </a:ext>
            </a:extLst>
          </p:cNvPr>
          <p:cNvPicPr>
            <a:picLocks noGrp="1" noChangeAspect="1"/>
          </p:cNvPicPr>
          <p:nvPr>
            <p:ph sz="quarter" idx="4"/>
          </p:nvPr>
        </p:nvPicPr>
        <p:blipFill>
          <a:blip r:embed="rId3"/>
          <a:stretch>
            <a:fillRect/>
          </a:stretch>
        </p:blipFill>
        <p:spPr>
          <a:xfrm>
            <a:off x="6227753" y="2869406"/>
            <a:ext cx="5608225" cy="3378994"/>
          </a:xfrm>
        </p:spPr>
      </p:pic>
    </p:spTree>
    <p:extLst>
      <p:ext uri="{BB962C8B-B14F-4D97-AF65-F5344CB8AC3E}">
        <p14:creationId xmlns:p14="http://schemas.microsoft.com/office/powerpoint/2010/main" val="58574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6C25-C828-6149-8589-A5BA03C0097B}"/>
              </a:ext>
            </a:extLst>
          </p:cNvPr>
          <p:cNvSpPr>
            <a:spLocks noGrp="1"/>
          </p:cNvSpPr>
          <p:nvPr>
            <p:ph type="title"/>
          </p:nvPr>
        </p:nvSpPr>
        <p:spPr>
          <a:xfrm>
            <a:off x="385762" y="728663"/>
            <a:ext cx="5710237" cy="2243137"/>
          </a:xfrm>
        </p:spPr>
        <p:txBody>
          <a:bodyPr>
            <a:normAutofit/>
          </a:bodyPr>
          <a:lstStyle/>
          <a:p>
            <a:r>
              <a:rPr lang="en-US" sz="4000" u="sng" dirty="0"/>
              <a:t>K-MEANS CLUSTERING</a:t>
            </a:r>
            <a:br>
              <a:rPr lang="en-US" sz="4000" u="sng" dirty="0"/>
            </a:br>
            <a:r>
              <a:rPr lang="en-US" sz="4000" u="sng" dirty="0"/>
              <a:t>(CON’T)</a:t>
            </a:r>
          </a:p>
        </p:txBody>
      </p:sp>
      <p:pic>
        <p:nvPicPr>
          <p:cNvPr id="10" name="Content Placeholder 9">
            <a:extLst>
              <a:ext uri="{FF2B5EF4-FFF2-40B4-BE49-F238E27FC236}">
                <a16:creationId xmlns:a16="http://schemas.microsoft.com/office/drawing/2014/main" id="{55B6542D-320A-FB4D-9B24-255BED51D5CB}"/>
              </a:ext>
            </a:extLst>
          </p:cNvPr>
          <p:cNvPicPr>
            <a:picLocks noGrp="1" noChangeAspect="1"/>
          </p:cNvPicPr>
          <p:nvPr>
            <p:ph idx="1"/>
          </p:nvPr>
        </p:nvPicPr>
        <p:blipFill>
          <a:blip r:embed="rId2"/>
          <a:stretch>
            <a:fillRect/>
          </a:stretch>
        </p:blipFill>
        <p:spPr>
          <a:xfrm>
            <a:off x="6335713" y="742950"/>
            <a:ext cx="5308600" cy="3352800"/>
          </a:xfrm>
        </p:spPr>
      </p:pic>
      <p:sp>
        <p:nvSpPr>
          <p:cNvPr id="4" name="Text Placeholder 3">
            <a:extLst>
              <a:ext uri="{FF2B5EF4-FFF2-40B4-BE49-F238E27FC236}">
                <a16:creationId xmlns:a16="http://schemas.microsoft.com/office/drawing/2014/main" id="{849A74B9-06FD-DC40-9B89-082320D2CC9B}"/>
              </a:ext>
            </a:extLst>
          </p:cNvPr>
          <p:cNvSpPr>
            <a:spLocks noGrp="1"/>
          </p:cNvSpPr>
          <p:nvPr>
            <p:ph type="body" sz="half" idx="2"/>
          </p:nvPr>
        </p:nvSpPr>
        <p:spPr>
          <a:xfrm>
            <a:off x="547687" y="4095750"/>
            <a:ext cx="11044238" cy="3100387"/>
          </a:xfrm>
        </p:spPr>
        <p:txBody>
          <a:bodyPr>
            <a:normAutofit/>
          </a:bodyPr>
          <a:lstStyle/>
          <a:p>
            <a:r>
              <a:rPr lang="en-US" sz="2400" dirty="0"/>
              <a:t>THE CLUSTER GROUPS ARE ORGANIZED BY THE RELATIVE DISTRIBUTION OF THE THREE CATEGORIES OF MEDICAL FACILITIES DESCRIBED BY THE FOURSQUARE API REQUEST</a:t>
            </a:r>
          </a:p>
        </p:txBody>
      </p:sp>
    </p:spTree>
    <p:extLst>
      <p:ext uri="{BB962C8B-B14F-4D97-AF65-F5344CB8AC3E}">
        <p14:creationId xmlns:p14="http://schemas.microsoft.com/office/powerpoint/2010/main" val="198645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C13-5E3B-8246-9B2E-C8E8EFA1F8AB}"/>
              </a:ext>
            </a:extLst>
          </p:cNvPr>
          <p:cNvSpPr>
            <a:spLocks noGrp="1"/>
          </p:cNvSpPr>
          <p:nvPr>
            <p:ph type="title"/>
          </p:nvPr>
        </p:nvSpPr>
        <p:spPr>
          <a:xfrm>
            <a:off x="1143001" y="114300"/>
            <a:ext cx="9905998" cy="1905000"/>
          </a:xfrm>
        </p:spPr>
        <p:txBody>
          <a:bodyPr/>
          <a:lstStyle/>
          <a:p>
            <a:r>
              <a:rPr lang="en-US" u="sng" dirty="0"/>
              <a:t>MAP OF CLUSTERS</a:t>
            </a:r>
          </a:p>
        </p:txBody>
      </p:sp>
      <p:pic>
        <p:nvPicPr>
          <p:cNvPr id="5" name="Content Placeholder 4">
            <a:extLst>
              <a:ext uri="{FF2B5EF4-FFF2-40B4-BE49-F238E27FC236}">
                <a16:creationId xmlns:a16="http://schemas.microsoft.com/office/drawing/2014/main" id="{40BCAA4B-96D8-8548-A142-950150E40ED7}"/>
              </a:ext>
            </a:extLst>
          </p:cNvPr>
          <p:cNvPicPr>
            <a:picLocks noGrp="1" noChangeAspect="1"/>
          </p:cNvPicPr>
          <p:nvPr>
            <p:ph idx="1"/>
          </p:nvPr>
        </p:nvPicPr>
        <p:blipFill>
          <a:blip r:embed="rId2"/>
          <a:stretch>
            <a:fillRect/>
          </a:stretch>
        </p:blipFill>
        <p:spPr>
          <a:xfrm>
            <a:off x="371477" y="1901928"/>
            <a:ext cx="6825476" cy="4112395"/>
          </a:xfrm>
        </p:spPr>
      </p:pic>
      <p:pic>
        <p:nvPicPr>
          <p:cNvPr id="6" name="Content Placeholder 9">
            <a:extLst>
              <a:ext uri="{FF2B5EF4-FFF2-40B4-BE49-F238E27FC236}">
                <a16:creationId xmlns:a16="http://schemas.microsoft.com/office/drawing/2014/main" id="{7264AD0D-42AA-C648-9882-D1B17882A9A7}"/>
              </a:ext>
            </a:extLst>
          </p:cNvPr>
          <p:cNvPicPr>
            <a:picLocks noChangeAspect="1"/>
          </p:cNvPicPr>
          <p:nvPr/>
        </p:nvPicPr>
        <p:blipFill>
          <a:blip r:embed="rId3"/>
          <a:stretch>
            <a:fillRect/>
          </a:stretch>
        </p:blipFill>
        <p:spPr>
          <a:xfrm>
            <a:off x="7371554" y="414337"/>
            <a:ext cx="4448969" cy="2809875"/>
          </a:xfrm>
          <a:prstGeom prst="rect">
            <a:avLst/>
          </a:prstGeom>
        </p:spPr>
      </p:pic>
      <p:sp>
        <p:nvSpPr>
          <p:cNvPr id="7" name="TextBox 6">
            <a:extLst>
              <a:ext uri="{FF2B5EF4-FFF2-40B4-BE49-F238E27FC236}">
                <a16:creationId xmlns:a16="http://schemas.microsoft.com/office/drawing/2014/main" id="{4D66873F-21BB-B040-9FCA-37F2B61D8905}"/>
              </a:ext>
            </a:extLst>
          </p:cNvPr>
          <p:cNvSpPr txBox="1"/>
          <p:nvPr/>
        </p:nvSpPr>
        <p:spPr>
          <a:xfrm>
            <a:off x="7371553" y="3429000"/>
            <a:ext cx="4448969" cy="2585323"/>
          </a:xfrm>
          <a:prstGeom prst="rect">
            <a:avLst/>
          </a:prstGeom>
          <a:noFill/>
        </p:spPr>
        <p:txBody>
          <a:bodyPr wrap="square" rtlCol="0">
            <a:spAutoFit/>
          </a:bodyPr>
          <a:lstStyle/>
          <a:p>
            <a:r>
              <a:rPr lang="en-US" dirty="0"/>
              <a:t>BASED OFF THE UNIFORM DISTRIBUTION TABLE ABOVE, WE OBSERVE THE CITIES THAT HAVE THE SAME DISTRIBUTION OF EACH TYPE OF MEDICAL CENTER IN EACH CITY. FOR EXAMPLE, THE TWO SOUTHERN CITIES, SHINKAWASAKI AND YOKOHAMA HAVE THE SAME DISTRIBUTION AND ARE THEREFORE CLUSTERED TOGETHER (RED).</a:t>
            </a:r>
          </a:p>
        </p:txBody>
      </p:sp>
    </p:spTree>
    <p:extLst>
      <p:ext uri="{BB962C8B-B14F-4D97-AF65-F5344CB8AC3E}">
        <p14:creationId xmlns:p14="http://schemas.microsoft.com/office/powerpoint/2010/main" val="206107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4E9AD-C5F9-1D45-9241-08ECFCCFE18C}"/>
              </a:ext>
            </a:extLst>
          </p:cNvPr>
          <p:cNvSpPr>
            <a:spLocks noGrp="1"/>
          </p:cNvSpPr>
          <p:nvPr>
            <p:ph type="title"/>
          </p:nvPr>
        </p:nvSpPr>
        <p:spPr/>
        <p:txBody>
          <a:bodyPr/>
          <a:lstStyle/>
          <a:p>
            <a:r>
              <a:rPr lang="en-US" u="sng" dirty="0"/>
              <a:t>RESULTS</a:t>
            </a:r>
          </a:p>
        </p:txBody>
      </p:sp>
      <p:sp>
        <p:nvSpPr>
          <p:cNvPr id="3" name="Content Placeholder 2">
            <a:extLst>
              <a:ext uri="{FF2B5EF4-FFF2-40B4-BE49-F238E27FC236}">
                <a16:creationId xmlns:a16="http://schemas.microsoft.com/office/drawing/2014/main" id="{C30C2BD5-C85E-7D47-BDBC-0D28ACB3591C}"/>
              </a:ext>
            </a:extLst>
          </p:cNvPr>
          <p:cNvSpPr>
            <a:spLocks noGrp="1"/>
          </p:cNvSpPr>
          <p:nvPr>
            <p:ph idx="1"/>
          </p:nvPr>
        </p:nvSpPr>
        <p:spPr/>
        <p:txBody>
          <a:bodyPr/>
          <a:lstStyle/>
          <a:p>
            <a:r>
              <a:rPr lang="en-US" dirty="0">
                <a:effectLst/>
              </a:rPr>
              <a:t>Based on the cluster analysis, we can observe the types of medical facilities that are most abundant in the varying cities surrounding Tokyo</a:t>
            </a:r>
          </a:p>
          <a:p>
            <a:r>
              <a:rPr lang="en-US" dirty="0">
                <a:effectLst/>
              </a:rPr>
              <a:t>factors that contribute to the definition of these cluster groups include the first, second, and third degree of similar facility types distributed around these particular regions, the respective distribution frequencies of each type of facility, and the distance to each other</a:t>
            </a:r>
          </a:p>
          <a:p>
            <a:endParaRPr lang="en-US" dirty="0"/>
          </a:p>
        </p:txBody>
      </p:sp>
    </p:spTree>
    <p:extLst>
      <p:ext uri="{BB962C8B-B14F-4D97-AF65-F5344CB8AC3E}">
        <p14:creationId xmlns:p14="http://schemas.microsoft.com/office/powerpoint/2010/main" val="414856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E875-B52B-EA4B-B3E3-B2E033AB5129}"/>
              </a:ext>
            </a:extLst>
          </p:cNvPr>
          <p:cNvSpPr>
            <a:spLocks noGrp="1"/>
          </p:cNvSpPr>
          <p:nvPr>
            <p:ph type="title"/>
          </p:nvPr>
        </p:nvSpPr>
        <p:spPr/>
        <p:txBody>
          <a:bodyPr/>
          <a:lstStyle/>
          <a:p>
            <a:r>
              <a:rPr lang="en-US" u="sng" dirty="0"/>
              <a:t>CONCLUSION</a:t>
            </a:r>
          </a:p>
        </p:txBody>
      </p:sp>
      <p:sp>
        <p:nvSpPr>
          <p:cNvPr id="3" name="Content Placeholder 2">
            <a:extLst>
              <a:ext uri="{FF2B5EF4-FFF2-40B4-BE49-F238E27FC236}">
                <a16:creationId xmlns:a16="http://schemas.microsoft.com/office/drawing/2014/main" id="{EA1C5409-831E-E347-9667-FC3A528BA47B}"/>
              </a:ext>
            </a:extLst>
          </p:cNvPr>
          <p:cNvSpPr>
            <a:spLocks noGrp="1"/>
          </p:cNvSpPr>
          <p:nvPr>
            <p:ph idx="1"/>
          </p:nvPr>
        </p:nvSpPr>
        <p:spPr/>
        <p:txBody>
          <a:bodyPr/>
          <a:lstStyle/>
          <a:p>
            <a:r>
              <a:rPr lang="en-US" dirty="0"/>
              <a:t>FURTHER EXPLORATION OF THE HEALTH DATA ACQUIRED FROM </a:t>
            </a:r>
            <a:r>
              <a:rPr lang="en-US" dirty="0">
                <a:hlinkClick r:id="rId2"/>
              </a:rPr>
              <a:t>E-STAT</a:t>
            </a:r>
            <a:r>
              <a:rPr lang="en-US" dirty="0"/>
              <a:t> WILL BE USED TO MEASURE THE EFFICIENCY OF THE DISTRIBUTIONS OF EACH TYPE OF FACILITY ACROSS EACH PREFECTURE</a:t>
            </a:r>
          </a:p>
          <a:p>
            <a:r>
              <a:rPr lang="en-US" dirty="0"/>
              <a:t>DEFINITION OF EACH TYPE OF FACILITY WOULD BE DISCUSSED </a:t>
            </a:r>
          </a:p>
        </p:txBody>
      </p:sp>
    </p:spTree>
    <p:extLst>
      <p:ext uri="{BB962C8B-B14F-4D97-AF65-F5344CB8AC3E}">
        <p14:creationId xmlns:p14="http://schemas.microsoft.com/office/powerpoint/2010/main" val="12867491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30</TotalTime>
  <Words>352</Words>
  <Application>Microsoft Macintosh PowerPoint</Application>
  <PresentationFormat>Widescreen</PresentationFormat>
  <Paragraphs>29</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Century Gothic</vt:lpstr>
      <vt:lpstr>Mesh</vt:lpstr>
      <vt:lpstr>Applied Data Science Capstone: Major Japanese Cities and Access to Healthcare  </vt:lpstr>
      <vt:lpstr>Table of Contents</vt:lpstr>
      <vt:lpstr>Introduction</vt:lpstr>
      <vt:lpstr>Data Acquisition</vt:lpstr>
      <vt:lpstr>K-MEANS CLUSTERING</vt:lpstr>
      <vt:lpstr>K-MEANS CLUSTERING (CON’T)</vt:lpstr>
      <vt:lpstr>MAP OF CLUSTERS</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Major Japanese Cities and Access to Healthcare  </dc:title>
  <dc:creator>Kordell Tan</dc:creator>
  <cp:lastModifiedBy>Kordell Tan</cp:lastModifiedBy>
  <cp:revision>7</cp:revision>
  <dcterms:created xsi:type="dcterms:W3CDTF">2019-06-29T03:29:00Z</dcterms:created>
  <dcterms:modified xsi:type="dcterms:W3CDTF">2019-06-29T04:03:41Z</dcterms:modified>
</cp:coreProperties>
</file>